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Arial Black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font" Target="fonts/ArialBlack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Relationship Id="rId4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8.png"/><Relationship Id="rId4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Relationship Id="rId4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34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0000"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1896533" y="128010"/>
            <a:ext cx="4950491" cy="13157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Week-12 (Discussion)</a:t>
            </a:r>
            <a:endParaRPr b="0" i="0" sz="11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b="1" baseline="30000" i="0" lang="en" sz="4100" u="none" cap="none" strike="noStrik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1" i="0" lang="en" sz="4100" u="none" cap="none" strike="noStrik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 Apr, 2025</a:t>
            </a:r>
            <a:endParaRPr b="1" i="0" sz="4100" u="none" cap="none" strike="noStrike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11" y="122195"/>
            <a:ext cx="1477652" cy="147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1774" y="122195"/>
            <a:ext cx="1133573" cy="126960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0" y="1922667"/>
            <a:ext cx="7105227" cy="1915879"/>
          </a:xfrm>
          <a:prstGeom prst="rect">
            <a:avLst/>
          </a:prstGeom>
          <a:solidFill>
            <a:srgbClr val="FFE699">
              <a:alpha val="74509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548135"/>
                </a:solidFill>
                <a:latin typeface="Arial Black"/>
                <a:ea typeface="Arial Black"/>
                <a:cs typeface="Arial Black"/>
                <a:sym typeface="Arial Black"/>
              </a:rPr>
              <a:t>Deep Learning</a:t>
            </a:r>
            <a:endParaRPr b="0" i="0" sz="1800" u="none" cap="none" strike="noStrike">
              <a:solidFill>
                <a:srgbClr val="5481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Prof. Sudarshan Iyenger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Professor and Head of the Department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Department of Computer Science and Engineering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IIT Ropar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" y="3965274"/>
            <a:ext cx="6440864" cy="1073756"/>
          </a:xfrm>
          <a:prstGeom prst="rect">
            <a:avLst/>
          </a:prstGeom>
          <a:solidFill>
            <a:srgbClr val="81249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Ayan Paul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PMRF Research Scholar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IIT Kharagpur</a:t>
            </a:r>
            <a:endParaRPr b="1" i="0" sz="15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9920" y="1908914"/>
            <a:ext cx="3434080" cy="323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1752"/>
            <a:ext cx="4810539" cy="251469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/>
        </p:nvSpPr>
        <p:spPr>
          <a:xfrm>
            <a:off x="4244008" y="39420"/>
            <a:ext cx="2643808" cy="2846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Attention in Hierarchical RNNs</a:t>
            </a:r>
            <a:endParaRPr/>
          </a:p>
        </p:txBody>
      </p:sp>
      <p:pic>
        <p:nvPicPr>
          <p:cNvPr id="185" name="Google Shape;185;p22"/>
          <p:cNvPicPr preferRelativeResize="0"/>
          <p:nvPr/>
        </p:nvPicPr>
        <p:blipFill rotWithShape="1">
          <a:blip r:embed="rId4">
            <a:alphaModFix/>
          </a:blip>
          <a:srcRect b="18518" l="7453" r="56506" t="4108"/>
          <a:stretch/>
        </p:blipFill>
        <p:spPr>
          <a:xfrm>
            <a:off x="5675242" y="371178"/>
            <a:ext cx="2425148" cy="275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 rotWithShape="1">
          <a:blip r:embed="rId4">
            <a:alphaModFix/>
          </a:blip>
          <a:srcRect b="33717" l="54023" r="1086" t="591"/>
          <a:stretch/>
        </p:blipFill>
        <p:spPr>
          <a:xfrm>
            <a:off x="154058" y="2912020"/>
            <a:ext cx="2529508" cy="1958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 rotWithShape="1">
          <a:blip r:embed="rId5">
            <a:alphaModFix/>
          </a:blip>
          <a:srcRect b="2305" l="56848" r="2499" t="2004"/>
          <a:stretch/>
        </p:blipFill>
        <p:spPr>
          <a:xfrm>
            <a:off x="3548269" y="2696446"/>
            <a:ext cx="1914641" cy="2447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 rotWithShape="1">
          <a:blip r:embed="rId6">
            <a:alphaModFix/>
          </a:blip>
          <a:srcRect b="42860" l="53803" r="0" t="0"/>
          <a:stretch/>
        </p:blipFill>
        <p:spPr>
          <a:xfrm>
            <a:off x="5883965" y="3172460"/>
            <a:ext cx="2553398" cy="1646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/>
        </p:nvSpPr>
        <p:spPr>
          <a:xfrm>
            <a:off x="973315" y="875147"/>
            <a:ext cx="7197365" cy="339320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Encoder Decoder Models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 of Encoder Decoder Models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Attention Mechanism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Attention over images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Hierarchical RNN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Attention in Hierarchical RNNs</a:t>
            </a:r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1538924" y="283105"/>
            <a:ext cx="6066149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Topics on which Week 12 Assignment Questions are based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1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4"/>
          <p:cNvSpPr txBox="1"/>
          <p:nvPr/>
        </p:nvSpPr>
        <p:spPr>
          <a:xfrm>
            <a:off x="-1" y="517217"/>
            <a:ext cx="9069495" cy="1300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primary purpose of the attention mechanism in neural networks?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reduce the size of the input data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focus on specific parts of the input sequence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increase the complexity of the model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eliminate the need for recurrent connections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4"/>
          <p:cNvSpPr txBox="1"/>
          <p:nvPr/>
        </p:nvSpPr>
        <p:spPr>
          <a:xfrm>
            <a:off x="62095" y="1988199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1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1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3017817" y="4763840"/>
            <a:ext cx="1127463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5" name="Google Shape;205;p24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06" name="Google Shape;20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95" y="2473928"/>
            <a:ext cx="7087589" cy="16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4150562"/>
            <a:ext cx="3753374" cy="34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2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0" y="451753"/>
            <a:ext cx="8833402" cy="203898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we make the vocabulary for an encoder-decoder model using the given sentence. What will be the size of our vocabulary?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Sentence: Convolutional neural networks excel at recognizing patterns and features within images, enhancing object detection accuracy significantly.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13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18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14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16</a:t>
            </a:r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1239520" y="1526043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2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2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3017816" y="4763840"/>
            <a:ext cx="842983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8" name="Google Shape;218;p25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19" name="Google Shape;21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2230" y="3652635"/>
            <a:ext cx="2084617" cy="55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62334"/>
            <a:ext cx="6799823" cy="1949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3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-2" y="517216"/>
            <a:ext cx="9144001" cy="1300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of the following is a disadvantage of using an encoder-decoder model for sequence-to-sequence tasks?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model requires a large amount of training data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model is slow to train and requires a lot of computational resources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generated output sequences may be limited by the capacity of the model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model is prone to overfitting on the training data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45034" y="1902197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3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3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3017816" y="4763840"/>
            <a:ext cx="1097835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1" name="Google Shape;231;p26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32" name="Google Shape;2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34" y="2299952"/>
            <a:ext cx="7097115" cy="198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34" y="4264283"/>
            <a:ext cx="5734850" cy="36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4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-1" y="517216"/>
            <a:ext cx="9096588" cy="1300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scenarios would most benefit from hierarchical attention mechanisms?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Summarizing long text documents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Classifying images in a dataset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Analyzing customer reviews or feedback data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Real-time processing of sensor data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15327" y="1924979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4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27"/>
          <p:cNvSpPr txBox="1"/>
          <p:nvPr/>
        </p:nvSpPr>
        <p:spPr>
          <a:xfrm>
            <a:off x="0" y="4763840"/>
            <a:ext cx="2578800" cy="346200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4           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3017816" y="4763840"/>
            <a:ext cx="646557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lphaLcParenR"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4" name="Google Shape;244;p27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45" name="Google Shape;24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27" y="2289607"/>
            <a:ext cx="5423660" cy="1706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27" y="4074999"/>
            <a:ext cx="2686425" cy="304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5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26535" y="1788044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5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28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5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28"/>
          <p:cNvSpPr txBox="1"/>
          <p:nvPr/>
        </p:nvSpPr>
        <p:spPr>
          <a:xfrm>
            <a:off x="3017816" y="4763840"/>
            <a:ext cx="768477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56" name="Google Shape;256;p28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7" name="Google Shape;257;p28"/>
          <p:cNvSpPr txBox="1"/>
          <p:nvPr/>
        </p:nvSpPr>
        <p:spPr>
          <a:xfrm>
            <a:off x="81774" y="448583"/>
            <a:ext cx="880483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encoder-decoder architecture with attention, where is the context vector typically computed?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the encoder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the decoder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Between the encoder and decoder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After the decoder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8" name="Google Shape;2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79" y="2176255"/>
            <a:ext cx="4562302" cy="2382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412" y="3023773"/>
            <a:ext cx="2772162" cy="314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6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0" y="1942232"/>
            <a:ext cx="1632373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6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6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29"/>
          <p:cNvSpPr txBox="1"/>
          <p:nvPr/>
        </p:nvSpPr>
        <p:spPr>
          <a:xfrm>
            <a:off x="3017815" y="4763840"/>
            <a:ext cx="829437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a), d)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69" name="Google Shape;269;p29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0" name="Google Shape;270;p29"/>
          <p:cNvSpPr txBox="1"/>
          <p:nvPr/>
        </p:nvSpPr>
        <p:spPr>
          <a:xfrm>
            <a:off x="0" y="432561"/>
            <a:ext cx="883340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of the following is NOT a component of the attention mechanism?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Decoder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Key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Value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Encoder</a:t>
            </a:r>
            <a:endParaRPr/>
          </a:p>
        </p:txBody>
      </p:sp>
      <p:pic>
        <p:nvPicPr>
          <p:cNvPr id="271" name="Google Shape;27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513" y="2411358"/>
            <a:ext cx="5418667" cy="2058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7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47413" y="486760"/>
            <a:ext cx="8833402" cy="1300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purpose of the softmax function in the attention mechanism?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normalize the attention weights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compute the dot product between the query and key vectors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compute the element-wise product between the query and key vectors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apply a non-linear activation function to the attention weights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30"/>
          <p:cNvSpPr txBox="1"/>
          <p:nvPr/>
        </p:nvSpPr>
        <p:spPr>
          <a:xfrm>
            <a:off x="47413" y="1901857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7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30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7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30"/>
          <p:cNvSpPr txBox="1"/>
          <p:nvPr/>
        </p:nvSpPr>
        <p:spPr>
          <a:xfrm>
            <a:off x="3017815" y="4763840"/>
            <a:ext cx="639785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2" name="Google Shape;282;p30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83" name="Google Shape;28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13" y="2362877"/>
            <a:ext cx="4849707" cy="2216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9069" y="3099761"/>
            <a:ext cx="2800741" cy="37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/>
          <p:nvPr/>
        </p:nvSpPr>
        <p:spPr>
          <a:xfrm>
            <a:off x="0" y="1919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8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31"/>
          <p:cNvSpPr txBox="1"/>
          <p:nvPr/>
        </p:nvSpPr>
        <p:spPr>
          <a:xfrm>
            <a:off x="0" y="1740847"/>
            <a:ext cx="1659467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8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" name="Google Shape;292;p31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8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31"/>
          <p:cNvSpPr txBox="1"/>
          <p:nvPr/>
        </p:nvSpPr>
        <p:spPr>
          <a:xfrm>
            <a:off x="3017816" y="4763840"/>
            <a:ext cx="646558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94" name="Google Shape;294;p31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5" name="Google Shape;295;p31"/>
          <p:cNvSpPr txBox="1"/>
          <p:nvPr/>
        </p:nvSpPr>
        <p:spPr>
          <a:xfrm>
            <a:off x="123418" y="350037"/>
            <a:ext cx="872255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of the following is a common variant of the attention mechanism?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Self-attention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Multi-task attention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Adversarial attention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Transfer learning attention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6" name="Google Shape;2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12" y="2154467"/>
            <a:ext cx="5093216" cy="247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0730" y="3239360"/>
            <a:ext cx="1333686" cy="304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0" l="3185" r="45086" t="7430"/>
          <a:stretch/>
        </p:blipFill>
        <p:spPr>
          <a:xfrm>
            <a:off x="-29817" y="284663"/>
            <a:ext cx="2296882" cy="228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850" l="54456" r="0" t="3164"/>
          <a:stretch/>
        </p:blipFill>
        <p:spPr>
          <a:xfrm>
            <a:off x="2267065" y="284662"/>
            <a:ext cx="2013213" cy="228708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0" y="0"/>
            <a:ext cx="1497479" cy="2846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Revisiting RNNs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4">
            <a:alphaModFix/>
          </a:blip>
          <a:srcRect b="42625" l="2456" r="62509" t="7194"/>
          <a:stretch/>
        </p:blipFill>
        <p:spPr>
          <a:xfrm>
            <a:off x="4280278" y="284661"/>
            <a:ext cx="2596419" cy="2140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 rotWithShape="1">
          <a:blip r:embed="rId4">
            <a:alphaModFix/>
          </a:blip>
          <a:srcRect b="1450" l="52113" r="0" t="2512"/>
          <a:stretch/>
        </p:blipFill>
        <p:spPr>
          <a:xfrm>
            <a:off x="6924103" y="129208"/>
            <a:ext cx="2115905" cy="2442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5">
            <a:alphaModFix/>
          </a:blip>
          <a:srcRect b="43303" l="782" r="203" t="14014"/>
          <a:stretch/>
        </p:blipFill>
        <p:spPr>
          <a:xfrm>
            <a:off x="1317852" y="3590516"/>
            <a:ext cx="5924852" cy="1268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5">
            <a:alphaModFix/>
          </a:blip>
          <a:srcRect b="13899" l="7014" r="4506" t="71872"/>
          <a:stretch/>
        </p:blipFill>
        <p:spPr>
          <a:xfrm>
            <a:off x="1083364" y="2856412"/>
            <a:ext cx="6977271" cy="557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9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32"/>
          <p:cNvSpPr txBox="1"/>
          <p:nvPr/>
        </p:nvSpPr>
        <p:spPr>
          <a:xfrm>
            <a:off x="0" y="2251951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9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32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9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32"/>
          <p:cNvSpPr txBox="1"/>
          <p:nvPr/>
        </p:nvSpPr>
        <p:spPr>
          <a:xfrm>
            <a:off x="3017816" y="4763840"/>
            <a:ext cx="850991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7" name="Google Shape;307;p32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08" name="Google Shape;308;p32"/>
          <p:cNvSpPr txBox="1"/>
          <p:nvPr/>
        </p:nvSpPr>
        <p:spPr>
          <a:xfrm>
            <a:off x="46296" y="432561"/>
            <a:ext cx="8047279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of the following output functions is most commonly used in the decoder of an encoder-decoder model for translation tasks?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LcParenR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Sigmoid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LcParenR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ReLU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LcParenR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Softmax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LcParenR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Tanh</a:t>
            </a:r>
            <a:endParaRPr/>
          </a:p>
        </p:txBody>
      </p:sp>
      <p:pic>
        <p:nvPicPr>
          <p:cNvPr id="309" name="Google Shape;30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96" y="2598200"/>
            <a:ext cx="4882380" cy="199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0503" y="3459917"/>
            <a:ext cx="971686" cy="276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/>
          <p:nvPr/>
        </p:nvSpPr>
        <p:spPr>
          <a:xfrm>
            <a:off x="-1" y="12527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10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33"/>
          <p:cNvSpPr txBox="1"/>
          <p:nvPr/>
        </p:nvSpPr>
        <p:spPr>
          <a:xfrm>
            <a:off x="54544" y="1850672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10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>
            <a:off x="-1" y="4763840"/>
            <a:ext cx="2817743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10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33"/>
          <p:cNvSpPr txBox="1"/>
          <p:nvPr/>
        </p:nvSpPr>
        <p:spPr>
          <a:xfrm>
            <a:off x="3301083" y="4771806"/>
            <a:ext cx="790010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0" name="Google Shape;320;p33"/>
          <p:cNvCxnSpPr/>
          <p:nvPr/>
        </p:nvCxnSpPr>
        <p:spPr>
          <a:xfrm>
            <a:off x="2964542" y="4944930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21" name="Google Shape;321;p33"/>
          <p:cNvSpPr txBox="1"/>
          <p:nvPr/>
        </p:nvSpPr>
        <p:spPr>
          <a:xfrm>
            <a:off x="54544" y="419482"/>
            <a:ext cx="845953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encoder-decoder model, what is the role of the decoder?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generate output based on the input representations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encode the input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learn the attention mechanism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None of the above</a:t>
            </a:r>
            <a:endParaRPr/>
          </a:p>
        </p:txBody>
      </p:sp>
      <p:pic>
        <p:nvPicPr>
          <p:cNvPr id="322" name="Google Shape;32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693" y="2377859"/>
            <a:ext cx="4944533" cy="1969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0640" y="3097091"/>
            <a:ext cx="3806613" cy="303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/>
        </p:nvSpPr>
        <p:spPr>
          <a:xfrm>
            <a:off x="0" y="0"/>
            <a:ext cx="3419061" cy="2846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Encoder Decoder Models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5296" l="51956" r="0" t="2985"/>
          <a:stretch/>
        </p:blipFill>
        <p:spPr>
          <a:xfrm>
            <a:off x="3799143" y="334433"/>
            <a:ext cx="2904892" cy="2740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 b="27185" l="55944" r="1087" t="2016"/>
          <a:stretch/>
        </p:blipFill>
        <p:spPr>
          <a:xfrm>
            <a:off x="6822996" y="703359"/>
            <a:ext cx="2310635" cy="2002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15"/>
          <p:cNvGrpSpPr/>
          <p:nvPr/>
        </p:nvGrpSpPr>
        <p:grpSpPr>
          <a:xfrm>
            <a:off x="10369" y="342665"/>
            <a:ext cx="3100909" cy="2501572"/>
            <a:chOff x="10369" y="342665"/>
            <a:chExt cx="3100909" cy="2501572"/>
          </a:xfrm>
        </p:grpSpPr>
        <p:pic>
          <p:nvPicPr>
            <p:cNvPr id="109" name="Google Shape;109;p15"/>
            <p:cNvPicPr preferRelativeResize="0"/>
            <p:nvPr/>
          </p:nvPicPr>
          <p:blipFill rotWithShape="1">
            <a:blip r:embed="rId3">
              <a:alphaModFix/>
            </a:blip>
            <a:srcRect b="24789" l="869" r="52717" t="8265"/>
            <a:stretch/>
          </p:blipFill>
          <p:spPr>
            <a:xfrm>
              <a:off x="626534" y="342665"/>
              <a:ext cx="2484744" cy="17711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5"/>
            <p:cNvPicPr preferRelativeResize="0"/>
            <p:nvPr/>
          </p:nvPicPr>
          <p:blipFill rotWithShape="1">
            <a:blip r:embed="rId4">
              <a:alphaModFix/>
            </a:blip>
            <a:srcRect b="0" l="2681" r="86456" t="43217"/>
            <a:stretch/>
          </p:blipFill>
          <p:spPr>
            <a:xfrm>
              <a:off x="10369" y="1095619"/>
              <a:ext cx="635892" cy="17486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5"/>
            <p:cNvPicPr preferRelativeResize="0"/>
            <p:nvPr/>
          </p:nvPicPr>
          <p:blipFill rotWithShape="1">
            <a:blip r:embed="rId3">
              <a:alphaModFix/>
            </a:blip>
            <a:srcRect b="9368" l="16163" r="61206" t="77049"/>
            <a:stretch/>
          </p:blipFill>
          <p:spPr>
            <a:xfrm>
              <a:off x="646261" y="2255749"/>
              <a:ext cx="1474381" cy="4373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" name="Google Shape;112;p15"/>
          <p:cNvPicPr preferRelativeResize="0"/>
          <p:nvPr/>
        </p:nvPicPr>
        <p:blipFill rotWithShape="1">
          <a:blip r:embed="rId5">
            <a:alphaModFix/>
          </a:blip>
          <a:srcRect b="29015" l="4660" r="20822" t="13482"/>
          <a:stretch/>
        </p:blipFill>
        <p:spPr>
          <a:xfrm>
            <a:off x="88997" y="2855458"/>
            <a:ext cx="3710476" cy="36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6">
            <a:alphaModFix/>
          </a:blip>
          <a:srcRect b="0" l="0" r="51498" t="0"/>
          <a:stretch/>
        </p:blipFill>
        <p:spPr>
          <a:xfrm>
            <a:off x="99093" y="3236382"/>
            <a:ext cx="1751010" cy="1925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6">
            <a:alphaModFix/>
          </a:blip>
          <a:srcRect b="25406" l="52861" r="0" t="25259"/>
          <a:stretch/>
        </p:blipFill>
        <p:spPr>
          <a:xfrm>
            <a:off x="2025806" y="3516788"/>
            <a:ext cx="2399198" cy="133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 rotWithShape="1">
          <a:blip r:embed="rId7">
            <a:alphaModFix/>
          </a:blip>
          <a:srcRect b="38146" l="55914" r="602" t="1407"/>
          <a:stretch/>
        </p:blipFill>
        <p:spPr>
          <a:xfrm>
            <a:off x="6822996" y="3239593"/>
            <a:ext cx="2215996" cy="1625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7">
            <a:alphaModFix/>
          </a:blip>
          <a:srcRect b="0" l="2500" r="51609" t="5550"/>
          <a:stretch/>
        </p:blipFill>
        <p:spPr>
          <a:xfrm>
            <a:off x="4551023" y="3086558"/>
            <a:ext cx="1869656" cy="203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/>
          <p:cNvPicPr preferRelativeResize="0"/>
          <p:nvPr/>
        </p:nvPicPr>
        <p:blipFill rotWithShape="1">
          <a:blip r:embed="rId3">
            <a:alphaModFix/>
          </a:blip>
          <a:srcRect b="0" l="1739" r="41304" t="4793"/>
          <a:stretch/>
        </p:blipFill>
        <p:spPr>
          <a:xfrm>
            <a:off x="79513" y="83240"/>
            <a:ext cx="2713383" cy="249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 rotWithShape="1">
          <a:blip r:embed="rId3">
            <a:alphaModFix/>
          </a:blip>
          <a:srcRect b="12269" l="58659" r="1666" t="2750"/>
          <a:stretch/>
        </p:blipFill>
        <p:spPr>
          <a:xfrm>
            <a:off x="2932042" y="77146"/>
            <a:ext cx="2117514" cy="249460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/>
        </p:nvSpPr>
        <p:spPr>
          <a:xfrm>
            <a:off x="5404498" y="93452"/>
            <a:ext cx="3434064" cy="2846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 of Encoder Decoder Models</a:t>
            </a:r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882" y="492599"/>
            <a:ext cx="3955297" cy="109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659081"/>
            <a:ext cx="4572000" cy="240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6">
            <a:alphaModFix/>
          </a:blip>
          <a:srcRect b="0" l="0" r="0" t="1722"/>
          <a:stretch/>
        </p:blipFill>
        <p:spPr>
          <a:xfrm>
            <a:off x="4896738" y="2792895"/>
            <a:ext cx="4247262" cy="2320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/>
          </a:blip>
          <a:srcRect b="2227" l="0" r="0" t="2227"/>
          <a:stretch/>
        </p:blipFill>
        <p:spPr>
          <a:xfrm>
            <a:off x="83723" y="57258"/>
            <a:ext cx="4488277" cy="2457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7069" y="0"/>
            <a:ext cx="4433207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5">
            <a:alphaModFix/>
          </a:blip>
          <a:srcRect b="840" l="0" r="0" t="-1"/>
          <a:stretch/>
        </p:blipFill>
        <p:spPr>
          <a:xfrm>
            <a:off x="157238" y="2571750"/>
            <a:ext cx="4194218" cy="2457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24970" y="2514492"/>
            <a:ext cx="466239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/>
        </p:nvSpPr>
        <p:spPr>
          <a:xfrm>
            <a:off x="0" y="0"/>
            <a:ext cx="1888435" cy="2846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Attention Mechanism</a:t>
            </a:r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 rotWithShape="1">
          <a:blip r:embed="rId3">
            <a:alphaModFix/>
          </a:blip>
          <a:srcRect b="0" l="2455" r="64006" t="6689"/>
          <a:stretch/>
        </p:blipFill>
        <p:spPr>
          <a:xfrm>
            <a:off x="137952" y="284663"/>
            <a:ext cx="1612530" cy="2557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 rotWithShape="1">
          <a:blip r:embed="rId3">
            <a:alphaModFix/>
          </a:blip>
          <a:srcRect b="46078" l="46924" r="568" t="0"/>
          <a:stretch/>
        </p:blipFill>
        <p:spPr>
          <a:xfrm>
            <a:off x="1750482" y="284663"/>
            <a:ext cx="2524539" cy="147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 rotWithShape="1">
          <a:blip r:embed="rId4">
            <a:alphaModFix/>
          </a:blip>
          <a:srcRect b="43826" l="0" r="64781" t="7466"/>
          <a:stretch/>
        </p:blipFill>
        <p:spPr>
          <a:xfrm>
            <a:off x="4275021" y="248478"/>
            <a:ext cx="2092128" cy="138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 rotWithShape="1">
          <a:blip r:embed="rId4">
            <a:alphaModFix/>
          </a:blip>
          <a:srcRect b="7125" l="53248" r="0" t="0"/>
          <a:stretch/>
        </p:blipFill>
        <p:spPr>
          <a:xfrm>
            <a:off x="6481509" y="142331"/>
            <a:ext cx="2524539" cy="2406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 rotWithShape="1">
          <a:blip r:embed="rId5">
            <a:alphaModFix/>
          </a:blip>
          <a:srcRect b="36521" l="46820" r="0" t="1739"/>
          <a:stretch/>
        </p:blipFill>
        <p:spPr>
          <a:xfrm>
            <a:off x="137952" y="3037800"/>
            <a:ext cx="2932045" cy="200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 rotWithShape="1">
          <a:blip r:embed="rId6">
            <a:alphaModFix/>
          </a:blip>
          <a:srcRect b="0" l="2098" r="62881" t="6263"/>
          <a:stretch/>
        </p:blipFill>
        <p:spPr>
          <a:xfrm>
            <a:off x="3391825" y="1798984"/>
            <a:ext cx="2092128" cy="3178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6">
            <a:alphaModFix/>
          </a:blip>
          <a:srcRect b="17488" l="46721" r="0" t="2767"/>
          <a:stretch/>
        </p:blipFill>
        <p:spPr>
          <a:xfrm>
            <a:off x="5611054" y="2548502"/>
            <a:ext cx="3029208" cy="2574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/>
          </a:blip>
          <a:srcRect b="1642" l="1543" r="64100" t="5797"/>
          <a:stretch/>
        </p:blipFill>
        <p:spPr>
          <a:xfrm>
            <a:off x="600629" y="69945"/>
            <a:ext cx="1759225" cy="274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 b="841" l="47662" r="357" t="2391"/>
          <a:stretch/>
        </p:blipFill>
        <p:spPr>
          <a:xfrm>
            <a:off x="2716696" y="18684"/>
            <a:ext cx="2511288" cy="2707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 rotWithShape="1">
          <a:blip r:embed="rId4">
            <a:alphaModFix/>
          </a:blip>
          <a:srcRect b="13236" l="47918" r="0" t="8115"/>
          <a:stretch/>
        </p:blipFill>
        <p:spPr>
          <a:xfrm>
            <a:off x="5584826" y="0"/>
            <a:ext cx="3151241" cy="2697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 rotWithShape="1">
          <a:blip r:embed="rId5">
            <a:alphaModFix/>
          </a:blip>
          <a:srcRect b="14395" l="47256" r="1" t="1739"/>
          <a:stretch/>
        </p:blipFill>
        <p:spPr>
          <a:xfrm>
            <a:off x="600629" y="2852699"/>
            <a:ext cx="2459813" cy="2221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72340" y="2814793"/>
            <a:ext cx="4036953" cy="2297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/>
        </p:nvSpPr>
        <p:spPr>
          <a:xfrm>
            <a:off x="0" y="13181"/>
            <a:ext cx="1858617" cy="2846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Attention over images</a:t>
            </a:r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70987"/>
            <a:ext cx="2425451" cy="3165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 rotWithShape="1">
          <a:blip r:embed="rId4">
            <a:alphaModFix/>
          </a:blip>
          <a:srcRect b="23485" l="961" r="84540" t="4711"/>
          <a:stretch/>
        </p:blipFill>
        <p:spPr>
          <a:xfrm>
            <a:off x="2236150" y="297844"/>
            <a:ext cx="894523" cy="232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 rotWithShape="1">
          <a:blip r:embed="rId4">
            <a:alphaModFix/>
          </a:blip>
          <a:srcRect b="7302" l="40536" r="0" t="0"/>
          <a:stretch/>
        </p:blipFill>
        <p:spPr>
          <a:xfrm>
            <a:off x="3170122" y="370987"/>
            <a:ext cx="3113512" cy="2544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5">
            <a:alphaModFix/>
          </a:blip>
          <a:srcRect b="1847" l="0" r="0" t="42704"/>
          <a:stretch/>
        </p:blipFill>
        <p:spPr>
          <a:xfrm>
            <a:off x="602123" y="3589466"/>
            <a:ext cx="6065839" cy="1540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5">
            <a:alphaModFix/>
          </a:blip>
          <a:srcRect b="59374" l="54131" r="0" t="0"/>
          <a:stretch/>
        </p:blipFill>
        <p:spPr>
          <a:xfrm>
            <a:off x="6377754" y="370987"/>
            <a:ext cx="2743114" cy="1113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6">
            <a:alphaModFix/>
          </a:blip>
          <a:srcRect b="2643" l="1304" r="66360" t="35511"/>
          <a:stretch/>
        </p:blipFill>
        <p:spPr>
          <a:xfrm>
            <a:off x="6956745" y="3536673"/>
            <a:ext cx="1585132" cy="1540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6">
            <a:alphaModFix/>
          </a:blip>
          <a:srcRect b="21749" l="53043" r="1412" t="36455"/>
          <a:stretch/>
        </p:blipFill>
        <p:spPr>
          <a:xfrm>
            <a:off x="6377754" y="1539116"/>
            <a:ext cx="2609892" cy="1217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/>
        </p:nvSpPr>
        <p:spPr>
          <a:xfrm>
            <a:off x="0" y="0"/>
            <a:ext cx="2143522" cy="2846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Hierarchical RNN</a:t>
            </a:r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 rotWithShape="1">
          <a:blip r:embed="rId3">
            <a:alphaModFix/>
          </a:blip>
          <a:srcRect b="7562" l="761" r="50000" t="15227"/>
          <a:stretch/>
        </p:blipFill>
        <p:spPr>
          <a:xfrm>
            <a:off x="0" y="347869"/>
            <a:ext cx="2714459" cy="1659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b="-32" l="53766" r="699" t="-1"/>
          <a:stretch/>
        </p:blipFill>
        <p:spPr>
          <a:xfrm>
            <a:off x="2848123" y="135576"/>
            <a:ext cx="2510169" cy="215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 rotWithShape="1">
          <a:blip r:embed="rId4">
            <a:alphaModFix/>
          </a:blip>
          <a:srcRect b="3028" l="53586" r="0" t="2440"/>
          <a:stretch/>
        </p:blipFill>
        <p:spPr>
          <a:xfrm>
            <a:off x="2848123" y="2358748"/>
            <a:ext cx="2588581" cy="278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 rotWithShape="1">
          <a:blip r:embed="rId4">
            <a:alphaModFix/>
          </a:blip>
          <a:srcRect b="2411" l="1630" r="51630" t="3748"/>
          <a:stretch/>
        </p:blipFill>
        <p:spPr>
          <a:xfrm>
            <a:off x="65430" y="2286000"/>
            <a:ext cx="2649029" cy="2809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 rotWithShape="1">
          <a:blip r:embed="rId5">
            <a:alphaModFix/>
          </a:blip>
          <a:srcRect b="4212" l="0" r="46144" t="0"/>
          <a:stretch/>
        </p:blipFill>
        <p:spPr>
          <a:xfrm>
            <a:off x="6006912" y="240252"/>
            <a:ext cx="2785277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 rotWithShape="1">
          <a:blip r:embed="rId5">
            <a:alphaModFix/>
          </a:blip>
          <a:srcRect b="43980" l="53913" r="715" t="1820"/>
          <a:stretch/>
        </p:blipFill>
        <p:spPr>
          <a:xfrm>
            <a:off x="5883702" y="2991550"/>
            <a:ext cx="3031698" cy="1880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